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E830A-9F1B-45AF-8F4C-BBB773B69BB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1234C-9A80-428B-9C7D-1D1E722B1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3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Farmers Almanac outlook</a:t>
            </a:r>
            <a:r>
              <a:rPr lang="en-US" baseline="0" dirty="0" smtClean="0"/>
              <a:t> for upcoming winter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7161-E09D-4A95-AB75-4085BA2CE4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Breakdown of SNIC expenses for the 2014-15 winter season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7161-E09D-4A95-AB75-4085BA2CE4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4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salt prices are same as last</a:t>
            </a:r>
            <a:r>
              <a:rPr lang="en-US" baseline="0" dirty="0" smtClean="0"/>
              <a:t> year, no increases.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7161-E09D-4A95-AB75-4085BA2CE4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Maintenance Manual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7161-E09D-4A95-AB75-4085BA2CE4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0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6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3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3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3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6177EFB-06F7-42F8-BBB4-310BC49F71E0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AD1653-3D77-44FA-ADC0-CBCFED2D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6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Williams@ky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2017-18 </a:t>
            </a:r>
            <a:r>
              <a:rPr lang="en-US" sz="3200" dirty="0" smtClean="0"/>
              <a:t>Winter season outlook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Michael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1600201"/>
          <a:ext cx="8229600" cy="501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018"/>
                <a:gridCol w="5515582"/>
              </a:tblGrid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Interstates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hour response time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truck/lane with a one-hour turn around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hour turn around time</a:t>
                      </a:r>
                      <a:endParaRPr lang="en-US" dirty="0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truck per two lanes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hour turn around time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truck per two lanes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en-US" dirty="0" smtClean="0"/>
                        <a:t> hour turn</a:t>
                      </a:r>
                      <a:r>
                        <a:rPr lang="en-US" baseline="0" dirty="0" smtClean="0"/>
                        <a:t> around</a:t>
                      </a:r>
                      <a:r>
                        <a:rPr lang="en-US" dirty="0" smtClean="0"/>
                        <a:t> time after A’s &amp; B’s clear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(Where practical, no work on C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routes between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9:00 pm and 5:00 am)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truck per two lanes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7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Optimization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Project began in 2015 with KTC.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Utilize software to optimize SNIC routes within a county and district.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Project successful with additional funds to continue for other districts.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Also, across county and district lines.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D6 and D7 pilot counties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75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State truck vs. contract truck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Single axle vs. tandem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Salt capacity of spreader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Route traversal times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Truck speed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Stop lights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Turn lanes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New way for drivers to address routes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Never been done before………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83" y="1219200"/>
            <a:ext cx="6970152" cy="5410200"/>
          </a:xfrm>
        </p:spPr>
      </p:pic>
    </p:spTree>
    <p:extLst>
      <p:ext uri="{BB962C8B-B14F-4D97-AF65-F5344CB8AC3E}">
        <p14:creationId xmlns:p14="http://schemas.microsoft.com/office/powerpoint/2010/main" val="20806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1219200"/>
            <a:ext cx="6990999" cy="5399552"/>
          </a:xfrm>
        </p:spPr>
      </p:pic>
    </p:spTree>
    <p:extLst>
      <p:ext uri="{BB962C8B-B14F-4D97-AF65-F5344CB8AC3E}">
        <p14:creationId xmlns:p14="http://schemas.microsoft.com/office/powerpoint/2010/main" val="40526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D7 completed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D6 all but completed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D3, October through December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D4, January through March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D5, April through June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Remaining districts will be routed for the following season.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Data processing is being done up front for all districts so the latter part of project should proceed much quicker than first 6 districts.</a:t>
            </a:r>
          </a:p>
        </p:txBody>
      </p:sp>
    </p:spTree>
    <p:extLst>
      <p:ext uri="{BB962C8B-B14F-4D97-AF65-F5344CB8AC3E}">
        <p14:creationId xmlns:p14="http://schemas.microsoft.com/office/powerpoint/2010/main" val="11198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KTC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Selection and Use of Liquid Products for Anti-Icing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are best products to use?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is the best recipe to use?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Are other products cost effective?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we are doing with brine and </a:t>
            </a:r>
            <a:r>
              <a:rPr lang="en-US" dirty="0" err="1" smtClean="0"/>
              <a:t>CaCl</a:t>
            </a:r>
            <a:r>
              <a:rPr lang="en-US" dirty="0" smtClean="0"/>
              <a:t> may well be the best approach.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2-year project has just begun.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Should have products and mixes available for trial late winter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Lab and field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Mixes to 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Brine + </a:t>
            </a:r>
            <a:r>
              <a:rPr lang="en-US" dirty="0" err="1" smtClean="0"/>
              <a:t>CaCl</a:t>
            </a:r>
            <a:r>
              <a:rPr lang="en-US" dirty="0" smtClean="0"/>
              <a:t>			5% </a:t>
            </a:r>
            <a:r>
              <a:rPr lang="en-US" dirty="0" err="1" smtClean="0"/>
              <a:t>CaCl</a:t>
            </a:r>
            <a:r>
              <a:rPr lang="en-US" dirty="0" smtClean="0"/>
              <a:t> in solution</a:t>
            </a:r>
          </a:p>
          <a:p>
            <a:r>
              <a:rPr lang="en-US" dirty="0" smtClean="0"/>
              <a:t>Brine + AG 64 		20% AG 64 in solution		(beet juice)</a:t>
            </a:r>
          </a:p>
          <a:p>
            <a:r>
              <a:rPr lang="en-US" dirty="0" smtClean="0"/>
              <a:t>Brine + IB Magic		15% Magic in solution		(vodka dist.)</a:t>
            </a:r>
          </a:p>
          <a:p>
            <a:r>
              <a:rPr lang="en-US" dirty="0" smtClean="0"/>
              <a:t>Brine + Ice Ban		5% Ice Ban in solution		(corn starch)</a:t>
            </a:r>
          </a:p>
          <a:p>
            <a:r>
              <a:rPr lang="en-US" dirty="0" smtClean="0"/>
              <a:t>Brine + Freeze Guard CI	10% Freeze Guard in solution	(</a:t>
            </a:r>
            <a:r>
              <a:rPr lang="en-US" dirty="0" err="1" smtClean="0"/>
              <a:t>MgCl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49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Any Questions or Comments……………….</a:t>
            </a:r>
          </a:p>
          <a:p>
            <a:pPr marL="45720" indent="0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>
                <a:hlinkClick r:id="rId2"/>
              </a:rPr>
              <a:t>Michael.Williams@ky.gov</a:t>
            </a:r>
            <a:endParaRPr lang="en-US" dirty="0" smtClean="0"/>
          </a:p>
          <a:p>
            <a:pPr marL="45720" indent="0" algn="ctr">
              <a:buNone/>
            </a:pPr>
            <a:r>
              <a:rPr lang="en-US" dirty="0" smtClean="0"/>
              <a:t>502-782-5616</a:t>
            </a:r>
          </a:p>
          <a:p>
            <a:pPr marL="45720" indent="0" algn="ctr">
              <a:buNone/>
            </a:pPr>
            <a:r>
              <a:rPr lang="en-US" dirty="0" smtClean="0"/>
              <a:t>502-330-5039</a:t>
            </a:r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3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Farmer’s Almanac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35" y="1600201"/>
            <a:ext cx="6856131" cy="4708525"/>
          </a:xfrm>
        </p:spPr>
      </p:pic>
    </p:spTree>
    <p:extLst>
      <p:ext uri="{BB962C8B-B14F-4D97-AF65-F5344CB8AC3E}">
        <p14:creationId xmlns:p14="http://schemas.microsoft.com/office/powerpoint/2010/main" val="8838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Winter Temp Outlook</a:t>
            </a:r>
            <a:br>
              <a:rPr lang="en-US" dirty="0" smtClean="0"/>
            </a:br>
            <a:r>
              <a:rPr lang="en-US" sz="2700" dirty="0"/>
              <a:t>(NOAA)</a:t>
            </a:r>
            <a:br>
              <a:rPr lang="en-US" sz="2700" dirty="0"/>
            </a:br>
            <a:r>
              <a:rPr lang="en-US" sz="2700" dirty="0"/>
              <a:t>Nov-Jan				Feb-Apr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94781"/>
            <a:ext cx="3962400" cy="40587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42" y="1794780"/>
            <a:ext cx="4177959" cy="4003270"/>
          </a:xfrm>
        </p:spPr>
      </p:pic>
    </p:spTree>
    <p:extLst>
      <p:ext uri="{BB962C8B-B14F-4D97-AF65-F5344CB8AC3E}">
        <p14:creationId xmlns:p14="http://schemas.microsoft.com/office/powerpoint/2010/main" val="40191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Winter </a:t>
            </a:r>
            <a:r>
              <a:rPr lang="en-US" dirty="0" err="1" smtClean="0"/>
              <a:t>Precip</a:t>
            </a:r>
            <a:r>
              <a:rPr lang="en-US" dirty="0" smtClean="0"/>
              <a:t> Outlook</a:t>
            </a:r>
            <a:br>
              <a:rPr lang="en-US" dirty="0" smtClean="0"/>
            </a:br>
            <a:r>
              <a:rPr lang="en-US" sz="2700" dirty="0"/>
              <a:t>(NOAA)</a:t>
            </a:r>
            <a:br>
              <a:rPr lang="en-US" sz="2700" dirty="0"/>
            </a:br>
            <a:r>
              <a:rPr lang="en-US" sz="2700" dirty="0"/>
              <a:t>Nov-Jan				Feb-Apr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8038"/>
            <a:ext cx="3810000" cy="396193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24" y="1936153"/>
            <a:ext cx="4122177" cy="3933817"/>
          </a:xfrm>
        </p:spPr>
      </p:pic>
    </p:spTree>
    <p:extLst>
      <p:ext uri="{BB962C8B-B14F-4D97-AF65-F5344CB8AC3E}">
        <p14:creationId xmlns:p14="http://schemas.microsoft.com/office/powerpoint/2010/main" val="32547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9900" y="1028701"/>
            <a:ext cx="6400801" cy="4800600"/>
          </a:xfrm>
        </p:spPr>
      </p:pic>
    </p:spTree>
    <p:extLst>
      <p:ext uri="{BB962C8B-B14F-4D97-AF65-F5344CB8AC3E}">
        <p14:creationId xmlns:p14="http://schemas.microsoft.com/office/powerpoint/2010/main" val="20254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Salt Inventories</a:t>
            </a:r>
            <a:br>
              <a:rPr lang="en-US" dirty="0" smtClean="0"/>
            </a:br>
            <a:r>
              <a:rPr lang="en-US" sz="2000" dirty="0"/>
              <a:t>(As of 09/12/17</a:t>
            </a:r>
            <a:r>
              <a:rPr lang="en-US" sz="2000" dirty="0" smtClean="0"/>
              <a:t>)   						</a:t>
            </a:r>
            <a:r>
              <a:rPr lang="en-US" sz="2000" dirty="0" smtClean="0">
                <a:solidFill>
                  <a:srgbClr val="FF0000"/>
                </a:solidFill>
              </a:rPr>
              <a:t>(As of 02/02/18)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301,700 tons at Maintenance Facilities (98% cap</a:t>
            </a:r>
            <a:r>
              <a:rPr lang="en-US" dirty="0" smtClean="0"/>
              <a:t>.)	</a:t>
            </a:r>
            <a:r>
              <a:rPr lang="en-US" dirty="0" smtClean="0">
                <a:solidFill>
                  <a:srgbClr val="FF0000"/>
                </a:solidFill>
              </a:rPr>
              <a:t>182,900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u="sng" dirty="0" smtClean="0"/>
              <a:t>180,000</a:t>
            </a:r>
            <a:r>
              <a:rPr lang="en-US" dirty="0" smtClean="0"/>
              <a:t> tons in Underground </a:t>
            </a:r>
            <a:r>
              <a:rPr lang="en-US" dirty="0" smtClean="0"/>
              <a:t>Storage			</a:t>
            </a:r>
            <a:r>
              <a:rPr lang="en-US" dirty="0" smtClean="0">
                <a:solidFill>
                  <a:srgbClr val="FF0000"/>
                </a:solidFill>
              </a:rPr>
              <a:t>165,000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481,700 </a:t>
            </a:r>
            <a:r>
              <a:rPr lang="en-US" dirty="0" smtClean="0"/>
              <a:t>on-hand					</a:t>
            </a:r>
            <a:r>
              <a:rPr lang="en-US" dirty="0" smtClean="0">
                <a:solidFill>
                  <a:srgbClr val="FF0000"/>
                </a:solidFill>
              </a:rPr>
              <a:t>347,900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Salt Brine: 1,046,340 </a:t>
            </a:r>
            <a:r>
              <a:rPr lang="en-US" dirty="0" smtClean="0"/>
              <a:t>gallons				</a:t>
            </a:r>
            <a:r>
              <a:rPr lang="en-US" dirty="0" smtClean="0">
                <a:solidFill>
                  <a:srgbClr val="FF0000"/>
                </a:solidFill>
              </a:rPr>
              <a:t>1,078,580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err="1" smtClean="0"/>
              <a:t>CaCl</a:t>
            </a:r>
            <a:r>
              <a:rPr lang="en-US" dirty="0" smtClean="0"/>
              <a:t>: 990,500 </a:t>
            </a:r>
            <a:r>
              <a:rPr lang="en-US" dirty="0" smtClean="0"/>
              <a:t>gallons					</a:t>
            </a:r>
            <a:r>
              <a:rPr lang="en-US" dirty="0" smtClean="0">
                <a:solidFill>
                  <a:srgbClr val="FF0000"/>
                </a:solidFill>
              </a:rPr>
              <a:t>824,660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Usage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/>
              <a:t>2016/17  Winter</a:t>
            </a:r>
          </a:p>
          <a:p>
            <a:pPr algn="ctr"/>
            <a:endParaRPr lang="en-US" u="sng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u="sng" cap="none" dirty="0" smtClean="0">
                <a:solidFill>
                  <a:srgbClr val="FF0000"/>
                </a:solidFill>
              </a:rPr>
              <a:t>2017/18 Winter (So far)</a:t>
            </a:r>
            <a:endParaRPr lang="en-US" u="sng" cap="none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Salt: 64,400 Tons</a:t>
            </a:r>
          </a:p>
          <a:p>
            <a:pPr>
              <a:buNone/>
            </a:pPr>
            <a:r>
              <a:rPr lang="en-US" dirty="0"/>
              <a:t>Brine: 1,044,260 Gallons</a:t>
            </a:r>
          </a:p>
          <a:p>
            <a:pPr>
              <a:buNone/>
            </a:pPr>
            <a:r>
              <a:rPr lang="en-US" dirty="0" err="1"/>
              <a:t>CaCl</a:t>
            </a:r>
            <a:r>
              <a:rPr lang="en-US" dirty="0"/>
              <a:t>: 231,340 Gallons</a:t>
            </a:r>
          </a:p>
          <a:p>
            <a:pPr>
              <a:buNone/>
            </a:pPr>
            <a:r>
              <a:rPr lang="en-US" dirty="0"/>
              <a:t>Cost: $28,570,565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Salt: </a:t>
            </a:r>
            <a:r>
              <a:rPr lang="en-US" dirty="0" smtClean="0">
                <a:solidFill>
                  <a:srgbClr val="FF0000"/>
                </a:solidFill>
              </a:rPr>
              <a:t>172,000 </a:t>
            </a:r>
            <a:r>
              <a:rPr lang="en-US" dirty="0" smtClean="0">
                <a:solidFill>
                  <a:srgbClr val="FF0000"/>
                </a:solidFill>
              </a:rPr>
              <a:t>Tons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Brine: </a:t>
            </a:r>
            <a:r>
              <a:rPr lang="en-US" dirty="0" smtClean="0">
                <a:solidFill>
                  <a:srgbClr val="FF0000"/>
                </a:solidFill>
              </a:rPr>
              <a:t>458,000 </a:t>
            </a:r>
            <a:r>
              <a:rPr lang="en-US" dirty="0" smtClean="0">
                <a:solidFill>
                  <a:srgbClr val="FF0000"/>
                </a:solidFill>
              </a:rPr>
              <a:t>Gallons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CaCl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 647,000 </a:t>
            </a:r>
            <a:r>
              <a:rPr lang="en-US" dirty="0" smtClean="0">
                <a:solidFill>
                  <a:srgbClr val="FF0000"/>
                </a:solidFill>
              </a:rPr>
              <a:t>Gallons</a:t>
            </a:r>
          </a:p>
          <a:p>
            <a:pPr>
              <a:buNone/>
            </a:pPr>
            <a:r>
              <a:rPr lang="en-US" dirty="0" smtClean="0"/>
              <a:t>Cost: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2016-17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79" y="1600201"/>
            <a:ext cx="6377843" cy="4708525"/>
          </a:xfrm>
        </p:spPr>
      </p:pic>
    </p:spTree>
    <p:extLst>
      <p:ext uri="{BB962C8B-B14F-4D97-AF65-F5344CB8AC3E}">
        <p14:creationId xmlns:p14="http://schemas.microsoft.com/office/powerpoint/2010/main" val="13378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Salt Prices</a:t>
            </a:r>
            <a:br>
              <a:rPr lang="en-US" dirty="0" smtClean="0"/>
            </a:br>
            <a:r>
              <a:rPr lang="en-US" sz="2200" dirty="0"/>
              <a:t>(District Averages)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D1: $56.50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D2: $59.48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D3: $63.46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D4: $57.00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D5: $53.00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D6: $56.88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Statewide </a:t>
            </a:r>
            <a:r>
              <a:rPr lang="en-US" dirty="0" err="1" smtClean="0"/>
              <a:t>Avg</a:t>
            </a:r>
            <a:r>
              <a:rPr lang="en-US" dirty="0" smtClean="0"/>
              <a:t>: $61.31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Currently at 98% cap.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D7: $58.70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D8: $67.30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D9: $57.50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D10: $64.50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D11: $71.10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D12: $70.30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CE4DB0F2-6E3F-4AB5-A44C-F40A87C92CBF}"/>
</file>

<file path=customXml/itemProps2.xml><?xml version="1.0" encoding="utf-8"?>
<ds:datastoreItem xmlns:ds="http://schemas.openxmlformats.org/officeDocument/2006/customXml" ds:itemID="{B74025A8-E3C1-4F50-AFFB-5A0214EFDE68}"/>
</file>

<file path=customXml/itemProps3.xml><?xml version="1.0" encoding="utf-8"?>
<ds:datastoreItem xmlns:ds="http://schemas.openxmlformats.org/officeDocument/2006/customXml" ds:itemID="{5D61543F-98BF-4A82-B135-C72529CB9D88}"/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125</TotalTime>
  <Words>461</Words>
  <Application>Microsoft Office PowerPoint</Application>
  <PresentationFormat>Widescreen</PresentationFormat>
  <Paragraphs>110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Corbel</vt:lpstr>
      <vt:lpstr>Wingdings</vt:lpstr>
      <vt:lpstr>Basis</vt:lpstr>
      <vt:lpstr>2017-18 Winter season outlook</vt:lpstr>
      <vt:lpstr>Farmer’s Almanac</vt:lpstr>
      <vt:lpstr>Winter Temp Outlook (NOAA) Nov-Jan    Feb-Apr</vt:lpstr>
      <vt:lpstr>Winter Precip Outlook (NOAA) Nov-Jan    Feb-Apr</vt:lpstr>
      <vt:lpstr>PowerPoint Presentation</vt:lpstr>
      <vt:lpstr>Current Salt Inventories (As of 09/12/17)         (As of 02/02/18)</vt:lpstr>
      <vt:lpstr>Material Usage</vt:lpstr>
      <vt:lpstr>Winter 2016-17</vt:lpstr>
      <vt:lpstr>Current Salt Prices (District Averages)</vt:lpstr>
      <vt:lpstr>Priority System</vt:lpstr>
      <vt:lpstr>Route Optimization Project</vt:lpstr>
      <vt:lpstr>Software Hurdles</vt:lpstr>
      <vt:lpstr>PowerPoint Presentation</vt:lpstr>
      <vt:lpstr>PowerPoint Presentation</vt:lpstr>
      <vt:lpstr>Schedule </vt:lpstr>
      <vt:lpstr>New KTC Project</vt:lpstr>
      <vt:lpstr>Product Mixes to Evaluate</vt:lpstr>
      <vt:lpstr>PowerPoint Presentation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2017-18 Winter season outlook</dc:title>
  <dc:creator>Williams, Michael (KYTC)</dc:creator>
  <cp:lastModifiedBy>Williams, Michael R (KYTC)</cp:lastModifiedBy>
  <cp:revision>11</cp:revision>
  <dcterms:created xsi:type="dcterms:W3CDTF">2017-09-25T13:48:26Z</dcterms:created>
  <dcterms:modified xsi:type="dcterms:W3CDTF">2018-02-02T16:58:35Z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